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0" r:id="rId1"/>
  </p:sldMasterIdLst>
  <p:notesMasterIdLst>
    <p:notesMasterId r:id="rId40"/>
  </p:notesMasterIdLst>
  <p:handoutMasterIdLst>
    <p:handoutMasterId r:id="rId41"/>
  </p:handoutMasterIdLst>
  <p:sldIdLst>
    <p:sldId id="348" r:id="rId2"/>
    <p:sldId id="349" r:id="rId3"/>
    <p:sldId id="350" r:id="rId4"/>
    <p:sldId id="352" r:id="rId5"/>
    <p:sldId id="353" r:id="rId6"/>
    <p:sldId id="382" r:id="rId7"/>
    <p:sldId id="339" r:id="rId8"/>
    <p:sldId id="340" r:id="rId9"/>
    <p:sldId id="345" r:id="rId10"/>
    <p:sldId id="354" r:id="rId11"/>
    <p:sldId id="355" r:id="rId12"/>
    <p:sldId id="356" r:id="rId13"/>
    <p:sldId id="357" r:id="rId14"/>
    <p:sldId id="358" r:id="rId15"/>
    <p:sldId id="359" r:id="rId16"/>
    <p:sldId id="361" r:id="rId17"/>
    <p:sldId id="374" r:id="rId18"/>
    <p:sldId id="360" r:id="rId19"/>
    <p:sldId id="363" r:id="rId20"/>
    <p:sldId id="364" r:id="rId21"/>
    <p:sldId id="368" r:id="rId22"/>
    <p:sldId id="369" r:id="rId23"/>
    <p:sldId id="371" r:id="rId24"/>
    <p:sldId id="372" r:id="rId25"/>
    <p:sldId id="375" r:id="rId26"/>
    <p:sldId id="344" r:id="rId27"/>
    <p:sldId id="343" r:id="rId28"/>
    <p:sldId id="341" r:id="rId29"/>
    <p:sldId id="346" r:id="rId30"/>
    <p:sldId id="347" r:id="rId31"/>
    <p:sldId id="376" r:id="rId32"/>
    <p:sldId id="377" r:id="rId33"/>
    <p:sldId id="378" r:id="rId34"/>
    <p:sldId id="379" r:id="rId35"/>
    <p:sldId id="380" r:id="rId36"/>
    <p:sldId id="381" r:id="rId37"/>
    <p:sldId id="384" r:id="rId38"/>
    <p:sldId id="38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97" autoAdjust="0"/>
    <p:restoredTop sz="98988" autoAdjust="0"/>
  </p:normalViewPr>
  <p:slideViewPr>
    <p:cSldViewPr snapToGrid="0" snapToObjects="1" showGuides="1">
      <p:cViewPr>
        <p:scale>
          <a:sx n="110" d="100"/>
          <a:sy n="110" d="100"/>
        </p:scale>
        <p:origin x="-104" y="-72"/>
      </p:cViewPr>
      <p:guideLst>
        <p:guide orient="horz" pos="1448"/>
        <p:guide pos="2699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56BDA-7861-3A4D-8C31-7F83653195C5}" type="datetimeFigureOut">
              <a:rPr lang="en-US" smtClean="0"/>
              <a:pPr/>
              <a:t>6/29/15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34A9A-9C4A-BB40-BFEA-0CFB42C61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934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77156-B990-BD47-8EE9-3303C26969E2}" type="datetimeFigureOut">
              <a:rPr lang="en-US" smtClean="0"/>
              <a:pPr/>
              <a:t>6/29/15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5DD43-6ABF-5C4B-A07A-5F39D33757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071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5DD43-6ABF-5C4B-A07A-5F39D337574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7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83B40-C23D-7045-AEB3-1A3925A8E4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3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B6DB-B91C-1D4F-895E-6CFBD89DA63B}" type="datetime1">
              <a:rPr lang="en-US" smtClean="0"/>
              <a:pPr/>
              <a:t>6/29/15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37-3A00-7E4C-BA7F-2B0B6931C373}" type="datetime1">
              <a:rPr lang="en-US" smtClean="0"/>
              <a:pPr/>
              <a:t>6/29/15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June 29,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9A27B85-2EE2-B84E-AA0B-41BA6F92B451}" type="datetime1">
              <a:rPr lang="en-US" smtClean="0"/>
              <a:pPr/>
              <a:t>6/29/15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t>6/29/15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IUGG/IASPEI 2015 - FDSN WG III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2E2098B-32CC-3246-831E-F3BFD12558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" TargetMode="Externa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.iris.edu/ds/product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dsn.org/networks/request/perm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FDSN Working Group III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3561"/>
            <a:ext cx="8229600" cy="4625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12:00	</a:t>
            </a:r>
            <a:r>
              <a:rPr lang="en-US" sz="1400" b="1" cap="all" dirty="0"/>
              <a:t>Welcome and Introductions</a:t>
            </a:r>
          </a:p>
          <a:p>
            <a:r>
              <a:rPr lang="en-US" sz="1400" dirty="0" smtClean="0"/>
              <a:t>Sign in sheet</a:t>
            </a:r>
          </a:p>
          <a:p>
            <a:r>
              <a:rPr lang="en-US" sz="1400" dirty="0" smtClean="0"/>
              <a:t>Approval of 2013 WG III Minutes</a:t>
            </a:r>
          </a:p>
          <a:p>
            <a:r>
              <a:rPr lang="en-US" sz="1400" dirty="0" smtClean="0"/>
              <a:t>Review </a:t>
            </a:r>
            <a:r>
              <a:rPr lang="en-US" sz="1400" dirty="0"/>
              <a:t>of Charter for WG </a:t>
            </a:r>
            <a:r>
              <a:rPr lang="en-US" sz="1400" dirty="0" smtClean="0"/>
              <a:t>III</a:t>
            </a:r>
          </a:p>
          <a:p>
            <a:pPr lvl="1"/>
            <a:r>
              <a:rPr lang="en-US" sz="1400" dirty="0" smtClean="0"/>
              <a:t>Any suggested modifications to charter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12:15	</a:t>
            </a:r>
            <a:r>
              <a:rPr lang="en-US" sz="1400" b="1" cap="all" dirty="0" smtClean="0"/>
              <a:t>Review of Existing FDSN Services and possible changes? Related to service 	interfaces not XML</a:t>
            </a:r>
          </a:p>
          <a:p>
            <a:pPr marL="285750" indent="-285750"/>
            <a:r>
              <a:rPr lang="en-US" sz="1400" dirty="0" smtClean="0"/>
              <a:t>Event service modifications</a:t>
            </a:r>
          </a:p>
          <a:p>
            <a:pPr marL="285750" indent="-285750"/>
            <a:r>
              <a:rPr lang="en-US" sz="1400" dirty="0" smtClean="0"/>
              <a:t>Station service modifications</a:t>
            </a:r>
            <a:endParaRPr lang="en-US" sz="1000" dirty="0" smtClean="0"/>
          </a:p>
          <a:p>
            <a:pPr marL="285750" indent="-285750"/>
            <a:r>
              <a:rPr lang="en-US" sz="1400" dirty="0" err="1" smtClean="0"/>
              <a:t>Dataselect</a:t>
            </a:r>
            <a:endParaRPr lang="en-US" sz="1400" dirty="0" smtClean="0"/>
          </a:p>
          <a:p>
            <a:pPr marL="285750" indent="-285750"/>
            <a:r>
              <a:rPr lang="en-US" sz="1400" dirty="0" smtClean="0"/>
              <a:t>Recommendations for New FDSN Services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400" b="1" dirty="0" smtClean="0"/>
              <a:t>12:30	FEDERATING </a:t>
            </a:r>
            <a:r>
              <a:rPr lang="en-US" sz="1400" b="1" dirty="0"/>
              <a:t>THE FDSN DATA CENTERS</a:t>
            </a:r>
          </a:p>
          <a:p>
            <a:pPr lvl="0"/>
            <a:r>
              <a:rPr lang="en-US" sz="1400" dirty="0"/>
              <a:t>Status and Expansion of Federated Data Centers </a:t>
            </a:r>
          </a:p>
          <a:p>
            <a:pPr marL="704088" lvl="2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1400" dirty="0"/>
              <a:t>Status in Europe and Future Plans	</a:t>
            </a:r>
            <a:r>
              <a:rPr lang="en-US" sz="1400" dirty="0" smtClean="0"/>
              <a:t>(</a:t>
            </a:r>
            <a:r>
              <a:rPr lang="en-US" sz="1400" dirty="0" err="1" smtClean="0"/>
              <a:t>powerpoint</a:t>
            </a:r>
            <a:r>
              <a:rPr lang="en-US" sz="1400" dirty="0" smtClean="0"/>
              <a:t> 2)</a:t>
            </a:r>
            <a:r>
              <a:rPr lang="en-US" sz="1400" dirty="0"/>
              <a:t>		</a:t>
            </a:r>
            <a:r>
              <a:rPr lang="en-US" sz="1400" dirty="0" err="1" smtClean="0"/>
              <a:t>Strollo</a:t>
            </a:r>
            <a:r>
              <a:rPr lang="en-US" sz="1400" dirty="0"/>
              <a:t>/</a:t>
            </a:r>
            <a:r>
              <a:rPr lang="en-US" sz="1400" dirty="0" err="1" smtClean="0"/>
              <a:t>Pequegnat</a:t>
            </a:r>
            <a:endParaRPr lang="en-US" sz="1400" dirty="0"/>
          </a:p>
          <a:p>
            <a:pPr lvl="1"/>
            <a:r>
              <a:rPr lang="en-US" sz="1400" dirty="0"/>
              <a:t>IRIS plans						</a:t>
            </a:r>
            <a:r>
              <a:rPr lang="en-US" sz="1400" dirty="0" smtClean="0"/>
              <a:t>Ahern</a:t>
            </a:r>
            <a:endParaRPr lang="en-US" sz="1400" dirty="0"/>
          </a:p>
          <a:p>
            <a:pPr lvl="1"/>
            <a:r>
              <a:rPr lang="en-US" sz="1400" dirty="0"/>
              <a:t>Other known efforts (Asia, </a:t>
            </a:r>
            <a:r>
              <a:rPr lang="en-US" sz="1400" dirty="0" smtClean="0"/>
              <a:t>North </a:t>
            </a:r>
            <a:r>
              <a:rPr lang="en-US" sz="1400" dirty="0"/>
              <a:t>America, Latin America) 	</a:t>
            </a:r>
            <a:r>
              <a:rPr lang="en-US" sz="1400" dirty="0" smtClean="0"/>
              <a:t>	Ahern</a:t>
            </a:r>
            <a:endParaRPr lang="en-US" sz="1400" dirty="0"/>
          </a:p>
          <a:p>
            <a:r>
              <a:rPr lang="en-US" sz="1400" dirty="0"/>
              <a:t>Review of the IRIS Federator with a short demonstration  		</a:t>
            </a:r>
            <a:r>
              <a:rPr lang="en-US" sz="1400" dirty="0" err="1" smtClean="0"/>
              <a:t>Trabant</a:t>
            </a:r>
            <a:endParaRPr lang="en-US" sz="1400" dirty="0"/>
          </a:p>
          <a:p>
            <a:pPr lvl="0"/>
            <a:r>
              <a:rPr lang="en-US" sz="1400" dirty="0"/>
              <a:t>Creating an FDSN Federator					</a:t>
            </a:r>
            <a:r>
              <a:rPr lang="en-US" sz="1400" dirty="0" smtClean="0"/>
              <a:t>Ahern</a:t>
            </a:r>
            <a:endParaRPr lang="en-US" sz="1400" dirty="0"/>
          </a:p>
          <a:p>
            <a:pPr lvl="1"/>
            <a:r>
              <a:rPr lang="en-US" sz="1400" dirty="0"/>
              <a:t>Business Rules Establishing Primary and Other Centers</a:t>
            </a:r>
          </a:p>
          <a:p>
            <a:pPr lvl="1"/>
            <a:r>
              <a:rPr lang="en-US" sz="1400" dirty="0"/>
              <a:t>Considerations that should be included</a:t>
            </a:r>
          </a:p>
          <a:p>
            <a:pPr marL="0" indent="0">
              <a:buNone/>
            </a:pPr>
            <a:r>
              <a:rPr lang="en-US" sz="1400" dirty="0"/>
              <a:t> </a:t>
            </a:r>
            <a:endParaRPr lang="en-US" sz="1400" b="1" dirty="0"/>
          </a:p>
          <a:p>
            <a:pPr marL="0" indent="0">
              <a:buNone/>
            </a:pPr>
            <a:r>
              <a:rPr lang="en-US" sz="1400" dirty="0"/>
              <a:t>			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Demonstration of Federator – Internet Willing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Status in Europe related to a Federator/Moderator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912" lvl="2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dirty="0" err="1" smtClean="0"/>
              <a:t>Powerpoint</a:t>
            </a:r>
            <a:r>
              <a:rPr lang="en-US" dirty="0" smtClean="0"/>
              <a:t> 2 from Catherine </a:t>
            </a:r>
            <a:r>
              <a:rPr lang="en-US" dirty="0" err="1"/>
              <a:t>Pequegnat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5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an FDSN Federator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the Rules</a:t>
            </a:r>
          </a:p>
          <a:p>
            <a:r>
              <a:rPr lang="en-US" dirty="0" smtClean="0"/>
              <a:t>What things should be considered</a:t>
            </a:r>
          </a:p>
          <a:p>
            <a:pPr lvl="1"/>
            <a:r>
              <a:rPr lang="en-US" dirty="0"/>
              <a:t>Reliability</a:t>
            </a:r>
          </a:p>
          <a:p>
            <a:pPr lvl="1"/>
            <a:r>
              <a:rPr lang="en-US" dirty="0" smtClean="0"/>
              <a:t>Politics</a:t>
            </a:r>
          </a:p>
          <a:p>
            <a:pPr lvl="1"/>
            <a:r>
              <a:rPr lang="en-US" dirty="0" smtClean="0"/>
              <a:t>Proximity</a:t>
            </a:r>
          </a:p>
          <a:p>
            <a:pPr lvl="1"/>
            <a:r>
              <a:rPr lang="en-US" dirty="0" smtClean="0"/>
              <a:t>Scalability</a:t>
            </a:r>
          </a:p>
          <a:p>
            <a:r>
              <a:rPr lang="en-US" dirty="0" smtClean="0"/>
              <a:t>What role do secondary centers play?</a:t>
            </a:r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2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2013 plan from </a:t>
            </a:r>
            <a:r>
              <a:rPr lang="en-US" dirty="0" smtClean="0"/>
              <a:t>Gothenburg </a:t>
            </a:r>
            <a:r>
              <a:rPr lang="en-US" dirty="0" smtClean="0"/>
              <a:t>was to see how MUSTANG would develop</a:t>
            </a:r>
          </a:p>
          <a:p>
            <a:r>
              <a:rPr lang="en-US" dirty="0" smtClean="0"/>
              <a:t>Status of MUSTANG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MUSTANG?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6566"/>
            <a:ext cx="8229600" cy="4625609"/>
          </a:xfrm>
        </p:spPr>
        <p:txBody>
          <a:bodyPr>
            <a:noAutofit/>
          </a:bodyPr>
          <a:lstStyle/>
          <a:p>
            <a:r>
              <a:rPr lang="en-US" sz="2400" dirty="0"/>
              <a:t>MUSTANG is an automated data quality assurance system that </a:t>
            </a:r>
            <a:r>
              <a:rPr lang="en-US" sz="2400" dirty="0" smtClean="0"/>
              <a:t>stores </a:t>
            </a:r>
            <a:r>
              <a:rPr lang="en-US" sz="2400" dirty="0"/>
              <a:t>measurements of seismic data quality for the </a:t>
            </a:r>
            <a:r>
              <a:rPr lang="en-US" sz="2400" dirty="0" smtClean="0"/>
              <a:t>entire  </a:t>
            </a:r>
            <a:r>
              <a:rPr lang="en-US" sz="2400" dirty="0"/>
              <a:t>IRIS archive (in progress) and makes them available to the </a:t>
            </a:r>
            <a:r>
              <a:rPr lang="en-US" sz="2400" dirty="0" smtClean="0"/>
              <a:t>community through web services.</a:t>
            </a:r>
            <a:endParaRPr lang="en-US" sz="2400" dirty="0"/>
          </a:p>
          <a:p>
            <a:endParaRPr lang="en-US" sz="1200" dirty="0"/>
          </a:p>
          <a:p>
            <a:r>
              <a:rPr lang="en-US" sz="2400" dirty="0"/>
              <a:t>Currently, 45 metrics are calculated.</a:t>
            </a:r>
          </a:p>
          <a:p>
            <a:endParaRPr lang="en-US" sz="1200" dirty="0"/>
          </a:p>
          <a:p>
            <a:r>
              <a:rPr lang="en-US" sz="2400" dirty="0"/>
              <a:t>The system is modular; new metrics can be added readily.</a:t>
            </a:r>
          </a:p>
          <a:p>
            <a:endParaRPr lang="en-US" sz="1200" dirty="0"/>
          </a:p>
          <a:p>
            <a:r>
              <a:rPr lang="en-US" sz="2400" dirty="0"/>
              <a:t>MUSTANG will have the capability to automatically update metrics values when the data, metadata, </a:t>
            </a:r>
            <a:r>
              <a:rPr lang="en-US" sz="2400" dirty="0" smtClean="0"/>
              <a:t>or algorithms change.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r>
              <a:rPr lang="en-US" sz="2400" b="1" dirty="0" smtClean="0"/>
              <a:t>MUSTANG Presentation on Wednesday  at 13:45 in </a:t>
            </a:r>
          </a:p>
          <a:p>
            <a:pPr marL="118872" indent="0">
              <a:buNone/>
            </a:pPr>
            <a:r>
              <a:rPr lang="en-US" sz="2400" b="1" dirty="0" smtClean="0"/>
              <a:t>Session S01g</a:t>
            </a:r>
            <a:r>
              <a:rPr lang="en-US" sz="2400" b="1" dirty="0"/>
              <a:t>/S11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6A8-9217-8840-8BC5-1F80E1C72DA8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6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Rockwell"/>
              </a:rPr>
              <a:t>The MUSTANG System</a:t>
            </a:r>
            <a:endParaRPr lang="en-US" sz="4000" dirty="0">
              <a:latin typeface="+mn-lt"/>
              <a:cs typeface="Rockwell"/>
            </a:endParaRPr>
          </a:p>
        </p:txBody>
      </p:sp>
      <p:cxnSp>
        <p:nvCxnSpPr>
          <p:cNvPr id="33" name="Elbow Connector 32"/>
          <p:cNvCxnSpPr/>
          <p:nvPr/>
        </p:nvCxnSpPr>
        <p:spPr>
          <a:xfrm>
            <a:off x="2228605" y="3932593"/>
            <a:ext cx="440222" cy="9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9" idx="3"/>
            <a:endCxn id="12" idx="1"/>
          </p:cNvCxnSpPr>
          <p:nvPr/>
        </p:nvCxnSpPr>
        <p:spPr>
          <a:xfrm>
            <a:off x="2228605" y="3932593"/>
            <a:ext cx="440222" cy="48962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/>
          <p:nvPr/>
        </p:nvCxnSpPr>
        <p:spPr>
          <a:xfrm flipV="1">
            <a:off x="4094749" y="3914673"/>
            <a:ext cx="593713" cy="494407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862079" y="4918711"/>
            <a:ext cx="7275906" cy="1271699"/>
            <a:chOff x="862079" y="4918711"/>
            <a:chExt cx="7275906" cy="1271699"/>
          </a:xfrm>
        </p:grpSpPr>
        <p:grpSp>
          <p:nvGrpSpPr>
            <p:cNvPr id="41" name="Group 40"/>
            <p:cNvGrpSpPr/>
            <p:nvPr/>
          </p:nvGrpSpPr>
          <p:grpSpPr>
            <a:xfrm>
              <a:off x="862079" y="5260931"/>
              <a:ext cx="2281169" cy="904238"/>
              <a:chOff x="1281179" y="4918712"/>
              <a:chExt cx="2281169" cy="904238"/>
            </a:xfrm>
          </p:grpSpPr>
          <p:sp>
            <p:nvSpPr>
              <p:cNvPr id="210" name="Rounded Rectangle 209"/>
              <p:cNvSpPr/>
              <p:nvPr/>
            </p:nvSpPr>
            <p:spPr>
              <a:xfrm>
                <a:off x="1281179" y="4918712"/>
                <a:ext cx="2281169" cy="90423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1790698" y="5045883"/>
                <a:ext cx="1771650" cy="677108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lstStyle/>
              <a:p>
                <a:r>
                  <a:rPr lang="en-US" sz="1400" dirty="0" smtClean="0"/>
                  <a:t>Web service call</a:t>
                </a:r>
              </a:p>
              <a:p>
                <a:endParaRPr lang="en-US" sz="1000" dirty="0"/>
              </a:p>
              <a:p>
                <a:r>
                  <a:rPr lang="en-US" sz="1400" dirty="0" smtClean="0"/>
                  <a:t>Other communication</a:t>
                </a:r>
                <a:endParaRPr lang="en-US" sz="1400" dirty="0"/>
              </a:p>
            </p:txBody>
          </p:sp>
          <p:cxnSp>
            <p:nvCxnSpPr>
              <p:cNvPr id="213" name="Straight Arrow Connector 212"/>
              <p:cNvCxnSpPr/>
              <p:nvPr/>
            </p:nvCxnSpPr>
            <p:spPr>
              <a:xfrm>
                <a:off x="1356388" y="5214758"/>
                <a:ext cx="484632" cy="0"/>
              </a:xfrm>
              <a:prstGeom prst="straightConnector1">
                <a:avLst/>
              </a:prstGeom>
              <a:ln w="31750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1356390" y="5567619"/>
                <a:ext cx="488068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3562348" y="4918711"/>
              <a:ext cx="4575637" cy="1271699"/>
              <a:chOff x="3562348" y="4918711"/>
              <a:chExt cx="4575637" cy="1271699"/>
            </a:xfrm>
          </p:grpSpPr>
          <p:sp>
            <p:nvSpPr>
              <p:cNvPr id="168" name="Process 167"/>
              <p:cNvSpPr/>
              <p:nvPr/>
            </p:nvSpPr>
            <p:spPr>
              <a:xfrm>
                <a:off x="4597737" y="4918711"/>
                <a:ext cx="956616" cy="441394"/>
              </a:xfrm>
              <a:prstGeom prst="flowChart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MUSTANG clients</a:t>
                </a:r>
                <a:endParaRPr lang="en-US" sz="1200" dirty="0"/>
              </a:p>
            </p:txBody>
          </p:sp>
          <p:sp>
            <p:nvSpPr>
              <p:cNvPr id="190" name="Process 189"/>
              <p:cNvSpPr/>
              <p:nvPr/>
            </p:nvSpPr>
            <p:spPr>
              <a:xfrm>
                <a:off x="6918005" y="5673611"/>
                <a:ext cx="1219980" cy="516799"/>
              </a:xfrm>
              <a:prstGeom prst="flowChartProces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Other Analysis software</a:t>
                </a:r>
                <a:endParaRPr lang="en-US" sz="1200" dirty="0"/>
              </a:p>
            </p:txBody>
          </p:sp>
          <p:sp>
            <p:nvSpPr>
              <p:cNvPr id="191" name="Data 190"/>
              <p:cNvSpPr/>
              <p:nvPr/>
            </p:nvSpPr>
            <p:spPr>
              <a:xfrm>
                <a:off x="5076048" y="5713050"/>
                <a:ext cx="1439516" cy="441394"/>
              </a:xfrm>
              <a:prstGeom prst="flowChartInputOutpu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Text-based data</a:t>
                </a:r>
              </a:p>
            </p:txBody>
          </p:sp>
          <p:sp>
            <p:nvSpPr>
              <p:cNvPr id="192" name="Data 191"/>
              <p:cNvSpPr/>
              <p:nvPr/>
            </p:nvSpPr>
            <p:spPr>
              <a:xfrm>
                <a:off x="3562348" y="5713050"/>
                <a:ext cx="1387642" cy="441394"/>
              </a:xfrm>
              <a:prstGeom prst="flowChartInputOutpu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graphics</a:t>
                </a:r>
              </a:p>
            </p:txBody>
          </p:sp>
          <p:cxnSp>
            <p:nvCxnSpPr>
              <p:cNvPr id="194" name="Elbow Connector 193"/>
              <p:cNvCxnSpPr/>
              <p:nvPr/>
            </p:nvCxnSpPr>
            <p:spPr>
              <a:xfrm rot="16200000" flipH="1">
                <a:off x="5346291" y="5114666"/>
                <a:ext cx="352945" cy="863713"/>
              </a:xfrm>
              <a:prstGeom prst="bentConnector3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Elbow Connector 195"/>
              <p:cNvCxnSpPr/>
              <p:nvPr/>
            </p:nvCxnSpPr>
            <p:spPr>
              <a:xfrm rot="5400000">
                <a:off x="4573878" y="5205966"/>
                <a:ext cx="352945" cy="681112"/>
              </a:xfrm>
              <a:prstGeom prst="bentConnector3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Elbow Connector 199"/>
              <p:cNvCxnSpPr>
                <a:stCxn id="191" idx="5"/>
                <a:endCxn id="190" idx="1"/>
              </p:cNvCxnSpPr>
              <p:nvPr/>
            </p:nvCxnSpPr>
            <p:spPr>
              <a:xfrm flipV="1">
                <a:off x="6371612" y="5932011"/>
                <a:ext cx="546393" cy="17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/>
          <p:cNvGrpSpPr/>
          <p:nvPr/>
        </p:nvGrpSpPr>
        <p:grpSpPr>
          <a:xfrm>
            <a:off x="1281180" y="3178066"/>
            <a:ext cx="5971651" cy="1512115"/>
            <a:chOff x="1281180" y="3178066"/>
            <a:chExt cx="5971651" cy="1512115"/>
          </a:xfrm>
        </p:grpSpPr>
        <p:grpSp>
          <p:nvGrpSpPr>
            <p:cNvPr id="50" name="Group 49"/>
            <p:cNvGrpSpPr/>
            <p:nvPr/>
          </p:nvGrpSpPr>
          <p:grpSpPr>
            <a:xfrm>
              <a:off x="1281180" y="3178066"/>
              <a:ext cx="5971651" cy="1512115"/>
              <a:chOff x="1281180" y="3178066"/>
              <a:chExt cx="5971651" cy="1512115"/>
            </a:xfrm>
          </p:grpSpPr>
          <p:sp>
            <p:nvSpPr>
              <p:cNvPr id="171" name="Rounded Rectangle 170"/>
              <p:cNvSpPr/>
              <p:nvPr/>
            </p:nvSpPr>
            <p:spPr>
              <a:xfrm>
                <a:off x="1281180" y="3178066"/>
                <a:ext cx="5971651" cy="1512115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1356390" y="3292914"/>
                <a:ext cx="5697386" cy="1272857"/>
                <a:chOff x="1356390" y="3292914"/>
                <a:chExt cx="5697386" cy="1272857"/>
              </a:xfrm>
            </p:grpSpPr>
            <p:sp>
              <p:nvSpPr>
                <p:cNvPr id="14" name="Process 13"/>
                <p:cNvSpPr/>
                <p:nvPr/>
              </p:nvSpPr>
              <p:spPr>
                <a:xfrm>
                  <a:off x="6097160" y="3664623"/>
                  <a:ext cx="956616" cy="531155"/>
                </a:xfrm>
                <a:prstGeom prst="flowChartProcess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Metrics updater</a:t>
                  </a:r>
                  <a:endParaRPr lang="en-US" sz="1200" dirty="0"/>
                </a:p>
              </p:txBody>
            </p:sp>
            <p:sp>
              <p:nvSpPr>
                <p:cNvPr id="9" name="Process 8"/>
                <p:cNvSpPr/>
                <p:nvPr/>
              </p:nvSpPr>
              <p:spPr>
                <a:xfrm>
                  <a:off x="1356390" y="3645482"/>
                  <a:ext cx="872215" cy="574221"/>
                </a:xfrm>
                <a:prstGeom prst="flowChartProcess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Metrics scheduler</a:t>
                  </a:r>
                  <a:endParaRPr lang="en-US" sz="1200" dirty="0"/>
                </a:p>
              </p:txBody>
            </p:sp>
            <p:sp>
              <p:nvSpPr>
                <p:cNvPr id="10" name="Process 9"/>
                <p:cNvSpPr/>
                <p:nvPr/>
              </p:nvSpPr>
              <p:spPr>
                <a:xfrm>
                  <a:off x="2668825" y="3292914"/>
                  <a:ext cx="1425923" cy="287111"/>
                </a:xfrm>
                <a:prstGeom prst="flowChartProcess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Metrics job</a:t>
                  </a:r>
                  <a:endParaRPr lang="en-US" sz="1200" dirty="0"/>
                </a:p>
              </p:txBody>
            </p:sp>
            <p:sp>
              <p:nvSpPr>
                <p:cNvPr id="11" name="Process 10"/>
                <p:cNvSpPr/>
                <p:nvPr/>
              </p:nvSpPr>
              <p:spPr>
                <a:xfrm>
                  <a:off x="2668827" y="3798609"/>
                  <a:ext cx="1425923" cy="287111"/>
                </a:xfrm>
                <a:prstGeom prst="flowChartProcess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Metrics job</a:t>
                  </a:r>
                  <a:endParaRPr lang="en-US" sz="1200" dirty="0"/>
                </a:p>
              </p:txBody>
            </p:sp>
            <p:sp>
              <p:nvSpPr>
                <p:cNvPr id="12" name="Process 11"/>
                <p:cNvSpPr/>
                <p:nvPr/>
              </p:nvSpPr>
              <p:spPr>
                <a:xfrm>
                  <a:off x="2668827" y="4278660"/>
                  <a:ext cx="1425923" cy="287111"/>
                </a:xfrm>
                <a:prstGeom prst="flowChartProcess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Metrics job</a:t>
                  </a:r>
                  <a:endParaRPr lang="en-US" sz="1200" dirty="0"/>
                </a:p>
              </p:txBody>
            </p:sp>
            <p:sp>
              <p:nvSpPr>
                <p:cNvPr id="13" name="Magnetic Disk 12"/>
                <p:cNvSpPr/>
                <p:nvPr/>
              </p:nvSpPr>
              <p:spPr>
                <a:xfrm>
                  <a:off x="4688463" y="3664623"/>
                  <a:ext cx="775167" cy="526369"/>
                </a:xfrm>
                <a:prstGeom prst="flowChartMagneticDisk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/>
                    <a:t>Metrics database</a:t>
                  </a:r>
                  <a:endParaRPr lang="en-US" sz="1200" dirty="0"/>
                </a:p>
              </p:txBody>
            </p:sp>
            <p:cxnSp>
              <p:nvCxnSpPr>
                <p:cNvPr id="59" name="Elbow Connector 58"/>
                <p:cNvCxnSpPr>
                  <a:stCxn id="9" idx="3"/>
                  <a:endCxn id="10" idx="1"/>
                </p:cNvCxnSpPr>
                <p:nvPr/>
              </p:nvCxnSpPr>
              <p:spPr>
                <a:xfrm flipV="1">
                  <a:off x="2228605" y="3436470"/>
                  <a:ext cx="440219" cy="496123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Elbow Connector 87"/>
                <p:cNvCxnSpPr/>
                <p:nvPr/>
              </p:nvCxnSpPr>
              <p:spPr>
                <a:xfrm flipV="1">
                  <a:off x="4094749" y="3903390"/>
                  <a:ext cx="593713" cy="14356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Elbow Connector 94"/>
                <p:cNvCxnSpPr/>
                <p:nvPr/>
              </p:nvCxnSpPr>
              <p:spPr>
                <a:xfrm>
                  <a:off x="4094747" y="3423334"/>
                  <a:ext cx="593715" cy="491339"/>
                </a:xfrm>
                <a:prstGeom prst="bentConnector3">
                  <a:avLst/>
                </a:prstGeom>
                <a:ln>
                  <a:solidFill>
                    <a:srgbClr val="008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/>
                <p:cNvCxnSpPr/>
                <p:nvPr/>
              </p:nvCxnSpPr>
              <p:spPr>
                <a:xfrm>
                  <a:off x="5463629" y="3798609"/>
                  <a:ext cx="633531" cy="0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/>
                <p:cNvCxnSpPr/>
                <p:nvPr/>
              </p:nvCxnSpPr>
              <p:spPr>
                <a:xfrm flipH="1">
                  <a:off x="5463629" y="4085720"/>
                  <a:ext cx="633531" cy="0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2" name="TextBox 171"/>
            <p:cNvSpPr txBox="1"/>
            <p:nvPr/>
          </p:nvSpPr>
          <p:spPr>
            <a:xfrm>
              <a:off x="1281181" y="3282580"/>
              <a:ext cx="1128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MUSTANG</a:t>
              </a:r>
              <a:endParaRPr lang="en-US" sz="1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76047" y="1914781"/>
            <a:ext cx="3351188" cy="1749843"/>
            <a:chOff x="5076047" y="1914781"/>
            <a:chExt cx="3351188" cy="1749843"/>
          </a:xfrm>
        </p:grpSpPr>
        <p:sp>
          <p:nvSpPr>
            <p:cNvPr id="8" name="Data 7"/>
            <p:cNvSpPr/>
            <p:nvPr/>
          </p:nvSpPr>
          <p:spPr>
            <a:xfrm>
              <a:off x="6864350" y="1914781"/>
              <a:ext cx="1562885" cy="440236"/>
            </a:xfrm>
            <a:prstGeom prst="flowChartInputOutpu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Contributed metrics</a:t>
              </a:r>
              <a:endParaRPr lang="en-US" sz="1200" dirty="0"/>
            </a:p>
          </p:txBody>
        </p:sp>
        <p:cxnSp>
          <p:nvCxnSpPr>
            <p:cNvPr id="113" name="Elbow Connector 112"/>
            <p:cNvCxnSpPr>
              <a:stCxn id="8" idx="3"/>
              <a:endCxn id="13" idx="1"/>
            </p:cNvCxnSpPr>
            <p:nvPr/>
          </p:nvCxnSpPr>
          <p:spPr>
            <a:xfrm rot="5400000">
              <a:off x="5627973" y="1803092"/>
              <a:ext cx="1309606" cy="2413457"/>
            </a:xfrm>
            <a:prstGeom prst="bentConnector3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281179" y="1417638"/>
            <a:ext cx="4737127" cy="1875276"/>
            <a:chOff x="1281179" y="1417638"/>
            <a:chExt cx="4737127" cy="1875276"/>
          </a:xfrm>
        </p:grpSpPr>
        <p:sp>
          <p:nvSpPr>
            <p:cNvPr id="169" name="Rounded Rectangle 168"/>
            <p:cNvSpPr/>
            <p:nvPr/>
          </p:nvSpPr>
          <p:spPr>
            <a:xfrm>
              <a:off x="1281179" y="1493686"/>
              <a:ext cx="4737127" cy="11197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 dirty="0"/>
            </a:p>
          </p:txBody>
        </p:sp>
        <p:sp>
          <p:nvSpPr>
            <p:cNvPr id="5" name="Magnetic Disk 4"/>
            <p:cNvSpPr/>
            <p:nvPr/>
          </p:nvSpPr>
          <p:spPr>
            <a:xfrm>
              <a:off x="1453438" y="1828647"/>
              <a:ext cx="775167" cy="526369"/>
            </a:xfrm>
            <a:prstGeom prst="flowChartMagneticDisk">
              <a:avLst/>
            </a:prstGeom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" name="Direct Access Storage 5"/>
            <p:cNvSpPr/>
            <p:nvPr/>
          </p:nvSpPr>
          <p:spPr>
            <a:xfrm>
              <a:off x="2668825" y="1914780"/>
              <a:ext cx="1425923" cy="44023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7" name="Direct Access Storage 6"/>
            <p:cNvSpPr/>
            <p:nvPr/>
          </p:nvSpPr>
          <p:spPr>
            <a:xfrm>
              <a:off x="4449214" y="1914781"/>
              <a:ext cx="1425923" cy="44023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281180" y="1417638"/>
              <a:ext cx="1626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IRIS SEED Archive</a:t>
              </a:r>
              <a:endParaRPr lang="en-US" sz="1400" dirty="0"/>
            </a:p>
          </p:txBody>
        </p:sp>
        <p:cxnSp>
          <p:nvCxnSpPr>
            <p:cNvPr id="16" name="Elbow Connector 15"/>
            <p:cNvCxnSpPr>
              <a:stCxn id="6" idx="2"/>
              <a:endCxn id="10" idx="0"/>
            </p:cNvCxnSpPr>
            <p:nvPr/>
          </p:nvCxnSpPr>
          <p:spPr>
            <a:xfrm>
              <a:off x="3381787" y="2355016"/>
              <a:ext cx="0" cy="93789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5" idx="3"/>
              <a:endCxn id="10" idx="0"/>
            </p:cNvCxnSpPr>
            <p:nvPr/>
          </p:nvCxnSpPr>
          <p:spPr>
            <a:xfrm rot="16200000" flipH="1">
              <a:off x="2142456" y="2053583"/>
              <a:ext cx="937897" cy="1540764"/>
            </a:xfrm>
            <a:prstGeom prst="bentConnector3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7" idx="2"/>
              <a:endCxn id="10" idx="0"/>
            </p:cNvCxnSpPr>
            <p:nvPr/>
          </p:nvCxnSpPr>
          <p:spPr>
            <a:xfrm rot="5400000">
              <a:off x="3803033" y="1933771"/>
              <a:ext cx="937897" cy="1780389"/>
            </a:xfrm>
            <a:prstGeom prst="bentConnector3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907682" y="1914781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Real time</a:t>
              </a:r>
            </a:p>
            <a:p>
              <a:r>
                <a:rPr lang="en-US" sz="1200">
                  <a:solidFill>
                    <a:schemeClr val="bg1"/>
                  </a:solidFill>
                </a:rPr>
                <a:t>miniseed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53438" y="188700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Metadata</a:t>
              </a:r>
            </a:p>
            <a:p>
              <a:r>
                <a:rPr lang="en-US" sz="1200">
                  <a:solidFill>
                    <a:srgbClr val="FFFFFF"/>
                  </a:solidFill>
                </a:rPr>
                <a:t>database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97737" y="1914781"/>
              <a:ext cx="763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miniSeed</a:t>
              </a:r>
            </a:p>
            <a:p>
              <a:r>
                <a:rPr lang="en-US" sz="1200">
                  <a:solidFill>
                    <a:srgbClr val="FFFFFF"/>
                  </a:solidFill>
                </a:rPr>
                <a:t>archive</a:t>
              </a:r>
            </a:p>
          </p:txBody>
        </p:sp>
      </p:grpSp>
      <p:cxnSp>
        <p:nvCxnSpPr>
          <p:cNvPr id="174" name="Elbow Connector 173"/>
          <p:cNvCxnSpPr>
            <a:stCxn id="13" idx="3"/>
            <a:endCxn id="168" idx="0"/>
          </p:cNvCxnSpPr>
          <p:nvPr/>
        </p:nvCxnSpPr>
        <p:spPr>
          <a:xfrm rot="5400000">
            <a:off x="4712188" y="4554852"/>
            <a:ext cx="727718" cy="1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D243-1D8E-4C40-A5A1-AAB746C01712}" type="datetime1">
              <a:rPr lang="en-US" smtClean="0"/>
              <a:t>6/29/15</a:t>
            </a:fld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1839979" y="1684867"/>
            <a:ext cx="4739085" cy="1979756"/>
            <a:chOff x="1839979" y="1684867"/>
            <a:chExt cx="4739085" cy="1979756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839979" y="1689100"/>
              <a:ext cx="4739085" cy="33338"/>
            </a:xfrm>
            <a:prstGeom prst="line">
              <a:avLst/>
            </a:prstGeom>
            <a:ln w="127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14" idx="0"/>
            </p:cNvCxnSpPr>
            <p:nvPr/>
          </p:nvCxnSpPr>
          <p:spPr>
            <a:xfrm flipV="1">
              <a:off x="6575468" y="1725415"/>
              <a:ext cx="0" cy="1939208"/>
            </a:xfrm>
            <a:prstGeom prst="line">
              <a:avLst/>
            </a:prstGeom>
            <a:ln w="127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839979" y="1684867"/>
              <a:ext cx="0" cy="177800"/>
            </a:xfrm>
            <a:prstGeom prst="line">
              <a:avLst/>
            </a:prstGeom>
            <a:ln w="127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141979" y="1714500"/>
              <a:ext cx="0" cy="200281"/>
            </a:xfrm>
            <a:prstGeom prst="line">
              <a:avLst/>
            </a:prstGeom>
            <a:ln w="127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294968" y="1693333"/>
              <a:ext cx="0" cy="225681"/>
            </a:xfrm>
            <a:prstGeom prst="line">
              <a:avLst/>
            </a:prstGeom>
            <a:ln w="127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Frame 2"/>
          <p:cNvSpPr/>
          <p:nvPr/>
        </p:nvSpPr>
        <p:spPr>
          <a:xfrm>
            <a:off x="6760445" y="1670243"/>
            <a:ext cx="1822450" cy="1031394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5758" y="4799498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MUSTANG </a:t>
            </a:r>
            <a:r>
              <a:rPr lang="en-US" sz="1200" dirty="0" err="1" smtClean="0"/>
              <a:t>Databrowser</a:t>
            </a: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LASSO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Scripts </a:t>
            </a:r>
            <a:r>
              <a:rPr lang="en-US" sz="1200" dirty="0" err="1" smtClean="0"/>
              <a:t>etc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617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MUSTANG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46 Metrics </a:t>
            </a:r>
            <a:r>
              <a:rPr lang="en-US" dirty="0"/>
              <a:t>Available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t="622" r="574" b="5206"/>
          <a:stretch/>
        </p:blipFill>
        <p:spPr>
          <a:xfrm>
            <a:off x="311150" y="1447800"/>
            <a:ext cx="8528050" cy="4567767"/>
          </a:xfrm>
          <a:ln w="19050">
            <a:solidFill>
              <a:schemeClr val="tx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593300" y="6059100"/>
            <a:ext cx="1279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* in development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7114-54E4-C142-B504-AAEBD4750103}" type="datetime1">
              <a:rPr lang="en-US" smtClean="0"/>
              <a:t>6/29/15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4937995" y="4048603"/>
            <a:ext cx="1319641" cy="361759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6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ervice.iris.edu</a:t>
            </a:r>
            <a:r>
              <a:rPr lang="en-US" dirty="0" smtClean="0"/>
              <a:t>/mustang/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572" b="8572"/>
          <a:stretch>
            <a:fillRect/>
          </a:stretch>
        </p:blipFill>
        <p:spPr>
          <a:xfrm>
            <a:off x="457200" y="1590471"/>
            <a:ext cx="8229600" cy="462560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MUSTANG Web Services</a:t>
            </a:r>
            <a:br>
              <a:rPr lang="en-US" dirty="0"/>
            </a:br>
            <a:endParaRPr lang="en-US" sz="36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16F9-AD96-B149-B6AC-F3B1D2FA28AB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</a:t>
            </a: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service.iris.edu</a:t>
            </a:r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/</a:t>
            </a: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mustang</a:t>
            </a:r>
            <a:endParaRPr lang="en-US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0"/>
            <a:ext cx="9144000" cy="31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6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9271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Automated</a:t>
            </a:r>
            <a:r>
              <a:rPr lang="en-US" dirty="0" smtClean="0"/>
              <a:t> Text Reports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for internal analyst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8229600" cy="2133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Created by script using MUSTANG metrics</a:t>
            </a:r>
          </a:p>
          <a:p>
            <a:r>
              <a:rPr lang="en-US" sz="2400" dirty="0" smtClean="0"/>
              <a:t>Groups </a:t>
            </a:r>
            <a:r>
              <a:rPr lang="en-US" sz="2400" dirty="0"/>
              <a:t>metrics into problem types</a:t>
            </a:r>
          </a:p>
          <a:p>
            <a:r>
              <a:rPr lang="en-US" sz="2400" dirty="0"/>
              <a:t>Quick way </a:t>
            </a:r>
            <a:r>
              <a:rPr lang="en-US" sz="2400" dirty="0" smtClean="0"/>
              <a:t>to focus on problem stations for further review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02D9-D6D4-894F-B6A9-22AC423C29FB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93090" y="3556000"/>
            <a:ext cx="7957821" cy="2606040"/>
            <a:chOff x="557530" y="3715065"/>
            <a:chExt cx="7957821" cy="2606040"/>
          </a:xfrm>
        </p:grpSpPr>
        <p:pic>
          <p:nvPicPr>
            <p:cNvPr id="6" name="Picture 5" descr="report1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530" y="3715065"/>
              <a:ext cx="3883660" cy="2606040"/>
            </a:xfrm>
            <a:prstGeom prst="rect">
              <a:avLst/>
            </a:prstGeom>
            <a:ln w="12700">
              <a:noFill/>
            </a:ln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p:spPr>
        </p:pic>
        <p:pic>
          <p:nvPicPr>
            <p:cNvPr id="7" name="Picture 6" descr="report2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9151" y="3715065"/>
              <a:ext cx="3886200" cy="2606040"/>
            </a:xfrm>
            <a:prstGeom prst="rect">
              <a:avLst/>
            </a:prstGeom>
            <a:ln w="12700">
              <a:noFill/>
            </a:ln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35468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FDSN Working Group III</a:t>
            </a:r>
            <a:br>
              <a:rPr lang="en-US" dirty="0"/>
            </a:br>
            <a:r>
              <a:rPr lang="en-US" dirty="0" smtClean="0"/>
              <a:t>Agenda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206"/>
            <a:ext cx="8229600" cy="4625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13:15	FDSN QUALITY ASSURANCE</a:t>
            </a:r>
          </a:p>
          <a:p>
            <a:pPr marL="0" lvl="0" indent="0">
              <a:buNone/>
            </a:pPr>
            <a:r>
              <a:rPr lang="en-US" sz="1400" dirty="0"/>
              <a:t>Overview of Quality Assurance Efforts in the FDSN</a:t>
            </a:r>
          </a:p>
          <a:p>
            <a:r>
              <a:rPr lang="en-US" sz="1400" dirty="0"/>
              <a:t>Plan from 2013 was to see how MUSTANG </a:t>
            </a:r>
            <a:r>
              <a:rPr lang="en-US" sz="1400" dirty="0" smtClean="0"/>
              <a:t>develops – current status		Ahern</a:t>
            </a:r>
            <a:endParaRPr lang="en-US" sz="1400" dirty="0"/>
          </a:p>
          <a:p>
            <a:r>
              <a:rPr lang="en-US" sz="1400" dirty="0"/>
              <a:t>IRIS MUSTANG – implementation as services 	 		Ahern</a:t>
            </a:r>
          </a:p>
          <a:p>
            <a:r>
              <a:rPr lang="en-US" sz="1400" dirty="0"/>
              <a:t>EIDA QA Status 				</a:t>
            </a:r>
            <a:r>
              <a:rPr lang="en-US" sz="1400" dirty="0" smtClean="0"/>
              <a:t>(</a:t>
            </a:r>
            <a:r>
              <a:rPr lang="en-US" sz="1400" dirty="0" err="1" smtClean="0"/>
              <a:t>powerpoint</a:t>
            </a:r>
            <a:r>
              <a:rPr lang="en-US" sz="1400" dirty="0" smtClean="0"/>
              <a:t> 3)</a:t>
            </a:r>
            <a:r>
              <a:rPr lang="en-US" sz="1400" dirty="0"/>
              <a:t>	</a:t>
            </a:r>
            <a:r>
              <a:rPr lang="en-US" sz="1400" dirty="0" err="1" smtClean="0"/>
              <a:t>Trani</a:t>
            </a:r>
            <a:r>
              <a:rPr lang="en-US" sz="1400" dirty="0"/>
              <a:t>	</a:t>
            </a:r>
          </a:p>
          <a:p>
            <a:r>
              <a:rPr lang="en-US" sz="1400" dirty="0" smtClean="0"/>
              <a:t>FDSN Quality Assurance</a:t>
            </a:r>
          </a:p>
          <a:p>
            <a:pPr marL="0" lvl="0" indent="0">
              <a:buNone/>
            </a:pPr>
            <a:r>
              <a:rPr lang="en-US" sz="1400" dirty="0" smtClean="0"/>
              <a:t>FDSN Coordination – possible needs</a:t>
            </a:r>
            <a:endParaRPr lang="en-US" sz="1400" dirty="0"/>
          </a:p>
          <a:p>
            <a:r>
              <a:rPr lang="en-US" sz="1400" dirty="0"/>
              <a:t>Service definitions for </a:t>
            </a:r>
            <a:r>
              <a:rPr lang="en-US" sz="1400" dirty="0" smtClean="0"/>
              <a:t>metrics</a:t>
            </a:r>
          </a:p>
          <a:p>
            <a:pPr lvl="1"/>
            <a:r>
              <a:rPr lang="en-US" sz="1400" dirty="0" smtClean="0"/>
              <a:t>XML definitions</a:t>
            </a:r>
            <a:endParaRPr lang="en-US" sz="1400" dirty="0"/>
          </a:p>
          <a:p>
            <a:r>
              <a:rPr lang="en-US" sz="1400" dirty="0"/>
              <a:t>Sharing Algorithms for </a:t>
            </a:r>
            <a:r>
              <a:rPr lang="en-US" sz="1400" dirty="0" smtClean="0"/>
              <a:t>metrics</a:t>
            </a:r>
          </a:p>
          <a:p>
            <a:pPr marL="118872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 smtClean="0"/>
              <a:t>14</a:t>
            </a:r>
            <a:r>
              <a:rPr lang="en-US" sz="1400" b="1" dirty="0"/>
              <a:t>:15	PRODUCTS</a:t>
            </a:r>
          </a:p>
          <a:p>
            <a:pPr lvl="0"/>
            <a:r>
              <a:rPr lang="en-US" sz="1400" dirty="0"/>
              <a:t>Review of products across the FDSN</a:t>
            </a:r>
          </a:p>
          <a:p>
            <a:pPr lvl="1"/>
            <a:r>
              <a:rPr lang="en-US" sz="1400" dirty="0"/>
              <a:t>EIDA 				</a:t>
            </a:r>
            <a:r>
              <a:rPr lang="en-US" sz="1400" dirty="0" smtClean="0"/>
              <a:t>(</a:t>
            </a:r>
            <a:r>
              <a:rPr lang="en-US" sz="1400" dirty="0" err="1" smtClean="0"/>
              <a:t>powerpoint</a:t>
            </a:r>
            <a:r>
              <a:rPr lang="en-US" sz="1400" dirty="0" smtClean="0"/>
              <a:t> 4)</a:t>
            </a:r>
            <a:r>
              <a:rPr lang="en-US" sz="1400" dirty="0"/>
              <a:t>	</a:t>
            </a:r>
            <a:r>
              <a:rPr lang="en-US" sz="1400" dirty="0" err="1" smtClean="0"/>
              <a:t>Strollo</a:t>
            </a:r>
            <a:endParaRPr lang="en-US" sz="1400" dirty="0"/>
          </a:p>
          <a:p>
            <a:pPr lvl="1"/>
            <a:r>
              <a:rPr lang="en-US" sz="1400" dirty="0"/>
              <a:t>IRIS </a:t>
            </a:r>
            <a:r>
              <a:rPr lang="en-US" sz="1400" dirty="0" smtClean="0"/>
              <a:t> (mention of DOIs)</a:t>
            </a:r>
            <a:r>
              <a:rPr lang="en-US" sz="1400" dirty="0"/>
              <a:t>					</a:t>
            </a:r>
            <a:r>
              <a:rPr lang="en-US" sz="1400" dirty="0" err="1" smtClean="0"/>
              <a:t>Trabant</a:t>
            </a:r>
            <a:endParaRPr lang="en-US" sz="1400" dirty="0"/>
          </a:p>
          <a:p>
            <a:pPr lvl="1"/>
            <a:r>
              <a:rPr lang="en-US" sz="1400" dirty="0"/>
              <a:t>Other </a:t>
            </a:r>
            <a:r>
              <a:rPr lang="en-US" sz="1400" dirty="0" smtClean="0"/>
              <a:t>groups</a:t>
            </a:r>
          </a:p>
          <a:p>
            <a:pPr marL="457200" lvl="1" indent="0">
              <a:buNone/>
            </a:pPr>
            <a:endParaRPr lang="en-US" sz="1400" b="1" dirty="0" smtClean="0"/>
          </a:p>
          <a:p>
            <a:pPr marL="0" lvl="0" indent="0">
              <a:buNone/>
            </a:pPr>
            <a:r>
              <a:rPr lang="en-US" sz="1400" b="1" dirty="0" smtClean="0"/>
              <a:t>14:45	DOIs </a:t>
            </a:r>
            <a:endParaRPr lang="en-US" sz="1400" b="1" dirty="0"/>
          </a:p>
          <a:p>
            <a:r>
              <a:rPr lang="en-US" sz="1400" dirty="0"/>
              <a:t>Status of DOIs for Seismic Networks 		</a:t>
            </a:r>
            <a:r>
              <a:rPr lang="en-US" sz="1400" dirty="0" smtClean="0"/>
              <a:t>		Ahern</a:t>
            </a:r>
            <a:endParaRPr lang="en-US" sz="1400" dirty="0"/>
          </a:p>
          <a:p>
            <a:r>
              <a:rPr lang="en-US" sz="1400" dirty="0" smtClean="0"/>
              <a:t>Other </a:t>
            </a:r>
            <a:r>
              <a:rPr lang="en-US" sz="1400" dirty="0"/>
              <a:t>activities in the FDSN regarding DOIs</a:t>
            </a:r>
          </a:p>
          <a:p>
            <a:r>
              <a:rPr lang="en-US" sz="1400" dirty="0"/>
              <a:t>DOIs – what is next?  </a:t>
            </a:r>
            <a:endParaRPr lang="en-US" sz="1400" dirty="0" smtClean="0"/>
          </a:p>
          <a:p>
            <a:r>
              <a:rPr lang="en-US" sz="1400" dirty="0" smtClean="0"/>
              <a:t>How </a:t>
            </a:r>
            <a:r>
              <a:rPr lang="en-US" sz="1400" dirty="0"/>
              <a:t>do we get networks to mint DOIs </a:t>
            </a:r>
            <a:r>
              <a:rPr lang="en-US" sz="1400" dirty="0" smtClean="0"/>
              <a:t>and </a:t>
            </a:r>
            <a:r>
              <a:rPr lang="en-US" sz="1400" dirty="0"/>
              <a:t>register them with the FDSN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pPr marL="0" indent="0">
              <a:buNone/>
            </a:pPr>
            <a:r>
              <a:rPr lang="en-US" sz="1400" b="1" dirty="0"/>
              <a:t>15:00	ADJOURN</a:t>
            </a:r>
          </a:p>
          <a:p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1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  Example: Response Error Found Using the</a:t>
            </a:r>
            <a:br>
              <a:rPr lang="en-US" sz="3200" dirty="0" smtClean="0"/>
            </a:br>
            <a:r>
              <a:rPr lang="en-US" sz="3200" dirty="0" smtClean="0"/>
              <a:t>                   </a:t>
            </a:r>
            <a:r>
              <a:rPr lang="en-US" sz="3200" dirty="0" err="1" smtClean="0"/>
              <a:t>pct_below_nlnm</a:t>
            </a:r>
            <a:r>
              <a:rPr lang="en-US" sz="3200" dirty="0" smtClean="0"/>
              <a:t> Metric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21370" cy="4953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(the percent of PSD values that are below the New Low Noise Model)</a:t>
            </a:r>
            <a:endParaRPr lang="en-US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AD5B-2702-6248-8B82-7E221A9293EC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991219" y="1999707"/>
            <a:ext cx="3070614" cy="4432201"/>
            <a:chOff x="4991219" y="1999707"/>
            <a:chExt cx="3070614" cy="4432201"/>
          </a:xfrm>
          <a:effectLst/>
        </p:grpSpPr>
        <p:pic>
          <p:nvPicPr>
            <p:cNvPr id="14" name="Picture 13" descr="BL.VABB..HHEpdf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219" y="1999707"/>
              <a:ext cx="3070614" cy="219456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p:spPr>
        </p:pic>
        <p:pic>
          <p:nvPicPr>
            <p:cNvPr id="15" name="Picture 14" descr="BL.VABB..HHNpd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105" y="4237348"/>
              <a:ext cx="3069728" cy="219456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p:spPr>
        </p:pic>
      </p:grpSp>
      <p:pic>
        <p:nvPicPr>
          <p:cNvPr id="13" name="Picture 3" descr="pct_below_nln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7" y="2246116"/>
            <a:ext cx="2624253" cy="1585879"/>
          </a:xfrm>
          <a:prstGeom prst="rect">
            <a:avLst/>
          </a:prstGeom>
        </p:spPr>
      </p:pic>
      <p:grpSp>
        <p:nvGrpSpPr>
          <p:cNvPr id="17" name="Group 21"/>
          <p:cNvGrpSpPr/>
          <p:nvPr/>
        </p:nvGrpSpPr>
        <p:grpSpPr>
          <a:xfrm>
            <a:off x="1493377" y="3964688"/>
            <a:ext cx="1961318" cy="2090892"/>
            <a:chOff x="749952" y="3638154"/>
            <a:chExt cx="1961318" cy="2090892"/>
          </a:xfrm>
        </p:grpSpPr>
        <p:sp>
          <p:nvSpPr>
            <p:cNvPr id="19" name="TextBox 18"/>
            <p:cNvSpPr txBox="1"/>
            <p:nvPr/>
          </p:nvSpPr>
          <p:spPr>
            <a:xfrm>
              <a:off x="749952" y="3638154"/>
              <a:ext cx="861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HHE poles: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9952" y="4711068"/>
              <a:ext cx="8858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HHN poles:</a:t>
              </a:r>
              <a:endParaRPr lang="en-US" sz="1200" dirty="0"/>
            </a:p>
          </p:txBody>
        </p:sp>
        <p:pic>
          <p:nvPicPr>
            <p:cNvPr id="21" name="Picture 20" descr="HHEpole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52" y="3915153"/>
              <a:ext cx="1896838" cy="772786"/>
            </a:xfrm>
            <a:prstGeom prst="rect">
              <a:avLst/>
            </a:prstGeom>
          </p:spPr>
        </p:pic>
        <p:pic>
          <p:nvPicPr>
            <p:cNvPr id="22" name="Picture 21" descr="HHNpole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47" y="4988067"/>
              <a:ext cx="1917413" cy="715101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1450151" y="4359551"/>
              <a:ext cx="350690" cy="328388"/>
            </a:xfrm>
            <a:prstGeom prst="ellipse">
              <a:avLst/>
            </a:prstGeom>
            <a:noFill/>
            <a:ln w="317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296100" y="4359551"/>
              <a:ext cx="350690" cy="328388"/>
            </a:xfrm>
            <a:prstGeom prst="ellipse">
              <a:avLst/>
            </a:prstGeom>
            <a:noFill/>
            <a:ln w="317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460411" y="5400658"/>
              <a:ext cx="350690" cy="328388"/>
            </a:xfrm>
            <a:prstGeom prst="ellipse">
              <a:avLst/>
            </a:prstGeom>
            <a:noFill/>
            <a:ln w="317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360580" y="5400658"/>
              <a:ext cx="350690" cy="328388"/>
            </a:xfrm>
            <a:prstGeom prst="ellipse">
              <a:avLst/>
            </a:prstGeom>
            <a:noFill/>
            <a:ln w="317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72357" y="584503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F6228"/>
                </a:solidFill>
              </a:rPr>
              <a:t>Sign error</a:t>
            </a:r>
            <a:endParaRPr lang="en-US" b="1" dirty="0">
              <a:solidFill>
                <a:srgbClr val="4F6228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672357" y="2539912"/>
            <a:ext cx="1004679" cy="587592"/>
          </a:xfrm>
          <a:custGeom>
            <a:avLst/>
            <a:gdLst>
              <a:gd name="connsiteX0" fmla="*/ 0 w 1004679"/>
              <a:gd name="connsiteY0" fmla="*/ 0 h 587592"/>
              <a:gd name="connsiteX1" fmla="*/ 360168 w 1004679"/>
              <a:gd name="connsiteY1" fmla="*/ 189546 h 587592"/>
              <a:gd name="connsiteX2" fmla="*/ 464427 w 1004679"/>
              <a:gd name="connsiteY2" fmla="*/ 521251 h 587592"/>
              <a:gd name="connsiteX3" fmla="*/ 1004679 w 1004679"/>
              <a:gd name="connsiteY3" fmla="*/ 587592 h 5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679" h="587592">
                <a:moveTo>
                  <a:pt x="0" y="0"/>
                </a:moveTo>
                <a:cubicBezTo>
                  <a:pt x="141382" y="51335"/>
                  <a:pt x="282764" y="102671"/>
                  <a:pt x="360168" y="189546"/>
                </a:cubicBezTo>
                <a:cubicBezTo>
                  <a:pt x="437572" y="276421"/>
                  <a:pt x="357009" y="454910"/>
                  <a:pt x="464427" y="521251"/>
                </a:cubicBezTo>
                <a:cubicBezTo>
                  <a:pt x="571845" y="587592"/>
                  <a:pt x="1004679" y="587592"/>
                  <a:pt x="1004679" y="587592"/>
                </a:cubicBezTo>
              </a:path>
            </a:pathLst>
          </a:cu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624967" y="2971697"/>
            <a:ext cx="1052069" cy="2445140"/>
            <a:chOff x="4151002" y="2492525"/>
            <a:chExt cx="1052069" cy="2445140"/>
          </a:xfrm>
        </p:grpSpPr>
        <p:sp>
          <p:nvSpPr>
            <p:cNvPr id="9" name="Right Brace 8"/>
            <p:cNvSpPr/>
            <p:nvPr/>
          </p:nvSpPr>
          <p:spPr>
            <a:xfrm>
              <a:off x="4151002" y="2492525"/>
              <a:ext cx="132693" cy="880606"/>
            </a:xfrm>
            <a:prstGeom prst="rightBrace">
              <a:avLst/>
            </a:prstGeom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283695" y="2937958"/>
              <a:ext cx="919376" cy="1999707"/>
            </a:xfrm>
            <a:custGeom>
              <a:avLst/>
              <a:gdLst>
                <a:gd name="connsiteX0" fmla="*/ 0 w 900420"/>
                <a:gd name="connsiteY0" fmla="*/ 0 h 1999707"/>
                <a:gd name="connsiteX1" fmla="*/ 217997 w 900420"/>
                <a:gd name="connsiteY1" fmla="*/ 521250 h 1999707"/>
                <a:gd name="connsiteX2" fmla="*/ 265387 w 900420"/>
                <a:gd name="connsiteY2" fmla="*/ 1696434 h 1999707"/>
                <a:gd name="connsiteX3" fmla="*/ 900420 w 900420"/>
                <a:gd name="connsiteY3" fmla="*/ 1999707 h 199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420" h="1999707">
                  <a:moveTo>
                    <a:pt x="0" y="0"/>
                  </a:moveTo>
                  <a:cubicBezTo>
                    <a:pt x="86883" y="119255"/>
                    <a:pt x="173766" y="238511"/>
                    <a:pt x="217997" y="521250"/>
                  </a:cubicBezTo>
                  <a:cubicBezTo>
                    <a:pt x="262228" y="803989"/>
                    <a:pt x="151650" y="1450025"/>
                    <a:pt x="265387" y="1696434"/>
                  </a:cubicBezTo>
                  <a:cubicBezTo>
                    <a:pt x="379124" y="1942843"/>
                    <a:pt x="900420" y="1999707"/>
                    <a:pt x="900420" y="1999707"/>
                  </a:cubicBezTo>
                </a:path>
              </a:pathLst>
            </a:custGeom>
            <a:ln>
              <a:solidFill>
                <a:schemeClr val="accent3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rot="10800000" flipV="1">
            <a:off x="3576171" y="5722852"/>
            <a:ext cx="1267934" cy="158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18005" y="8997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8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Example: Data Completeness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CBA2-2832-624C-A059-F329056BE2D1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BoxPlotCur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05" y="2286021"/>
            <a:ext cx="1673696" cy="1266581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6594707" y="3650027"/>
            <a:ext cx="20920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Box plot illustration from Wikipedia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358900" y="1380541"/>
            <a:ext cx="642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percent_availability metric (channel percent available per day)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21560" y="1975940"/>
            <a:ext cx="4157727" cy="4236442"/>
            <a:chOff x="2499360" y="1779675"/>
            <a:chExt cx="4157727" cy="42364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5" r="15333"/>
            <a:stretch/>
          </p:blipFill>
          <p:spPr>
            <a:xfrm>
              <a:off x="2849958" y="1779675"/>
              <a:ext cx="3456531" cy="3703320"/>
            </a:xfrm>
            <a:prstGeom prst="rect">
              <a:avLst/>
            </a:prstGeom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2499360" y="5646785"/>
              <a:ext cx="4157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MUSTANG Databrowser Network Boxplots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64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Example: Channel Orientation Analysis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AD5B-2702-6248-8B82-7E221A9293EC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21370" cy="3281362"/>
          </a:xfrm>
        </p:spPr>
        <p:txBody>
          <a:bodyPr>
            <a:noAutofit/>
          </a:bodyPr>
          <a:lstStyle/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§"/>
            </a:pPr>
            <a:r>
              <a:rPr lang="en-US" sz="2800" dirty="0" smtClean="0"/>
              <a:t>The</a:t>
            </a:r>
            <a:r>
              <a:rPr lang="en-US" sz="2800" dirty="0" smtClean="0">
                <a:solidFill>
                  <a:srgbClr val="C0504D"/>
                </a:solidFill>
              </a:rPr>
              <a:t>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orientation_check</a:t>
            </a:r>
            <a:r>
              <a:rPr lang="en-US" sz="2800" dirty="0" smtClean="0"/>
              <a:t> metric finds observed channel orientations for shallow M&gt;= 7 events by</a:t>
            </a:r>
          </a:p>
          <a:p>
            <a:pPr>
              <a:buFont typeface="Wingdings" charset="2"/>
              <a:buChar char="§"/>
            </a:pPr>
            <a:endParaRPr lang="en-US" sz="1200" dirty="0" smtClean="0"/>
          </a:p>
          <a:p>
            <a:pPr lvl="1"/>
            <a:r>
              <a:rPr lang="en-US" sz="2200" dirty="0" smtClean="0"/>
              <a:t>Calculating the Hilbert transform of the Z component (H{Z}) for Rayleigh waves</a:t>
            </a:r>
          </a:p>
          <a:p>
            <a:pPr lvl="1"/>
            <a:r>
              <a:rPr lang="en-US" sz="2200" dirty="0" smtClean="0"/>
              <a:t>Cross-correlating H{Z} with trial radial components calculated at varying azimuths until the correlation coefficient is maximized</a:t>
            </a:r>
          </a:p>
          <a:p>
            <a:pPr lvl="1"/>
            <a:r>
              <a:rPr lang="en-US" sz="2400"/>
              <a:t>The observed channel orientation is difference between the calculated event back azimuth and observed radial azimuth</a:t>
            </a:r>
            <a:endParaRPr lang="en-US" sz="24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607591" y="5168900"/>
            <a:ext cx="8079209" cy="923330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err="1"/>
              <a:t>Stachnik</a:t>
            </a:r>
            <a:r>
              <a:rPr lang="en-US" dirty="0"/>
              <a:t>, J.C., Sheehan, A.F., </a:t>
            </a:r>
            <a:r>
              <a:rPr lang="en-US" dirty="0" err="1"/>
              <a:t>Zietlow</a:t>
            </a:r>
            <a:r>
              <a:rPr lang="en-US" dirty="0"/>
              <a:t>, D.W., Yang, Z, Collins, J. and Ferris, A,</a:t>
            </a:r>
            <a:r>
              <a:rPr lang="en-US" dirty="0" smtClean="0"/>
              <a:t> 2012,  </a:t>
            </a:r>
            <a:r>
              <a:rPr lang="en-US" i="1" dirty="0"/>
              <a:t>Determination of New Zealand Ocean Bottom Seismometer </a:t>
            </a:r>
            <a:r>
              <a:rPr lang="en-US" i="1" dirty="0" smtClean="0"/>
              <a:t>Orientation </a:t>
            </a:r>
            <a:r>
              <a:rPr lang="en-US" i="1" dirty="0"/>
              <a:t>via Rayleigh-Wave Polarization</a:t>
            </a:r>
            <a:r>
              <a:rPr lang="en-US" dirty="0"/>
              <a:t>, Seismological Research Letters, v. 83, no. 4,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dirty="0" smtClean="0"/>
              <a:t> </a:t>
            </a:r>
            <a:r>
              <a:rPr lang="en-US" dirty="0"/>
              <a:t>704-712.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8005" y="8997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8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</a:t>
            </a:r>
            <a:r>
              <a:rPr lang="en-US" dirty="0"/>
              <a:t>Operator</a:t>
            </a:r>
            <a:r>
              <a:rPr lang="en-US" dirty="0" smtClean="0"/>
              <a:t>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17638"/>
            <a:ext cx="8229600" cy="1181100"/>
          </a:xfrm>
        </p:spPr>
        <p:txBody>
          <a:bodyPr/>
          <a:lstStyle/>
          <a:p>
            <a:r>
              <a:rPr lang="en-US" dirty="0" smtClean="0"/>
              <a:t>Prototype of final product after analyst review verifying accuracy of station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2BAB-77D3-4047-8DFE-3A6A9066B4F1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 descr="LACSNre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775992"/>
            <a:ext cx="4169615" cy="2540110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9" name="Picture 8" descr="VABBdetai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65" y="3873500"/>
            <a:ext cx="3619035" cy="1116355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1231900" y="5316102"/>
            <a:ext cx="244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Virtual network report </a:t>
            </a:r>
          </a:p>
          <a:p>
            <a:r>
              <a:rPr lang="en-US" dirty="0" smtClean="0"/>
              <a:t>summarized by network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73210" y="5131436"/>
            <a:ext cx="351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Links to analyst assessment of issue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521200"/>
            <a:ext cx="977900" cy="665485"/>
          </a:xfrm>
          <a:prstGeom prst="straightConnector1">
            <a:avLst/>
          </a:prstGeom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33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MUSTANG’s biggest challenge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2BAB-77D3-4047-8DFE-3A6A9066B4F1}" type="datetime1">
              <a:rPr lang="en-US" smtClean="0"/>
              <a:t>6/29/15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D33D-A6B0-A142-AF49-03E0DEC8BA4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Rplot_Metric_Present_FDSN_3_5_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7" y="1502830"/>
            <a:ext cx="6519333" cy="50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9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 Efforts within EIDA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Powerpoint</a:t>
            </a:r>
            <a:r>
              <a:rPr lang="en-US" smtClean="0"/>
              <a:t> 4- </a:t>
            </a:r>
            <a:r>
              <a:rPr lang="en-US" dirty="0" err="1" smtClean="0"/>
              <a:t>Strollo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2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Efforts at the IRIS DMC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IUGG/IASPEI 2015 - FDSN WG III</a:t>
            </a:r>
          </a:p>
        </p:txBody>
      </p:sp>
    </p:spTree>
    <p:extLst>
      <p:ext uri="{BB962C8B-B14F-4D97-AF65-F5344CB8AC3E}">
        <p14:creationId xmlns:p14="http://schemas.microsoft.com/office/powerpoint/2010/main" val="407321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dirty="0" smtClean="0"/>
              <a:t>Higher level data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905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http://ds.iris.edu/ds/products/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IUGG/IASPEI 2015 - FDSN WG III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343151"/>
            <a:ext cx="4130675" cy="4013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USArray ground motion visualizations</a:t>
            </a:r>
          </a:p>
          <a:p>
            <a:r>
              <a:rPr lang="en-US" sz="2200" dirty="0" smtClean="0"/>
              <a:t>Event plots</a:t>
            </a:r>
          </a:p>
          <a:p>
            <a:r>
              <a:rPr lang="en-US" sz="2200" dirty="0" smtClean="0"/>
              <a:t>Aftershock sequences</a:t>
            </a:r>
          </a:p>
          <a:p>
            <a:r>
              <a:rPr lang="en-US" sz="2200" dirty="0" smtClean="0"/>
              <a:t>EQ energy &amp; duration</a:t>
            </a:r>
          </a:p>
          <a:p>
            <a:r>
              <a:rPr lang="en-US" sz="2200" dirty="0" smtClean="0"/>
              <a:t>Source-time functions</a:t>
            </a:r>
          </a:p>
          <a:p>
            <a:r>
              <a:rPr lang="en-US" sz="2200" dirty="0" smtClean="0"/>
              <a:t>Back projections</a:t>
            </a:r>
          </a:p>
          <a:p>
            <a:r>
              <a:rPr lang="en-US" sz="2200" dirty="0" err="1" smtClean="0"/>
              <a:t>ShakeMovie</a:t>
            </a:r>
            <a:r>
              <a:rPr lang="en-US" sz="2200" dirty="0" smtClean="0"/>
              <a:t> 3D synthetics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And more…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40275" y="2343150"/>
            <a:ext cx="4403725" cy="4013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Receiver functions</a:t>
            </a:r>
          </a:p>
          <a:p>
            <a:r>
              <a:rPr lang="en-US" sz="2200" dirty="0" smtClean="0"/>
              <a:t>Earth Model Collaboration</a:t>
            </a:r>
          </a:p>
          <a:p>
            <a:r>
              <a:rPr lang="en-US" sz="2200" dirty="0"/>
              <a:t>Infrasound (USArray TA)</a:t>
            </a:r>
          </a:p>
          <a:p>
            <a:pPr lvl="1"/>
            <a:r>
              <a:rPr lang="en-US" dirty="0"/>
              <a:t>Reference event database</a:t>
            </a:r>
          </a:p>
          <a:p>
            <a:pPr lvl="1"/>
            <a:r>
              <a:rPr lang="en-US" dirty="0"/>
              <a:t>Detection </a:t>
            </a:r>
            <a:r>
              <a:rPr lang="en-US" dirty="0" smtClean="0"/>
              <a:t>catalog</a:t>
            </a:r>
          </a:p>
          <a:p>
            <a:r>
              <a:rPr lang="en-US" sz="2200" dirty="0" smtClean="0"/>
              <a:t>Global CMT solutions</a:t>
            </a:r>
          </a:p>
          <a:p>
            <a:r>
              <a:rPr lang="en-US" sz="2200" dirty="0" smtClean="0"/>
              <a:t>Ambient Noise CCs</a:t>
            </a:r>
          </a:p>
          <a:p>
            <a:r>
              <a:rPr lang="en-US" sz="2200" dirty="0" smtClean="0"/>
              <a:t>Empirical Greens Tensors</a:t>
            </a:r>
          </a:p>
          <a:p>
            <a:r>
              <a:rPr lang="en-US" sz="2200" dirty="0" smtClean="0"/>
              <a:t>Surface wave phase velocity measuring system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961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EMC 3D Visualization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8" y="1223090"/>
            <a:ext cx="3206215" cy="51332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Relatively simple,</a:t>
            </a:r>
            <a:r>
              <a:rPr lang="en-US" dirty="0"/>
              <a:t> </a:t>
            </a:r>
            <a:r>
              <a:rPr lang="en-US" dirty="0" smtClean="0"/>
              <a:t>Python-based Earth model desktop visualization tool.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Designed for IRIS EMC models, but works with general </a:t>
            </a:r>
            <a:r>
              <a:rPr lang="en-US" dirty="0" err="1" smtClean="0"/>
              <a:t>netCDF</a:t>
            </a:r>
            <a:r>
              <a:rPr lang="en-US" dirty="0" smtClean="0"/>
              <a:t> volumes.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100" dirty="0" smtClean="0"/>
              <a:t>Come see the poster</a:t>
            </a:r>
            <a:r>
              <a:rPr lang="en-US" sz="2100" dirty="0"/>
              <a:t>.</a:t>
            </a:r>
            <a:endParaRPr lang="en-US" sz="21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IUGG/IASPEI 2015 - FDSN WG III</a:t>
            </a:r>
          </a:p>
        </p:txBody>
      </p:sp>
      <p:pic>
        <p:nvPicPr>
          <p:cNvPr id="5" name="Picture 4" descr="EMC_U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23" y="1223090"/>
            <a:ext cx="5493028" cy="5149031"/>
          </a:xfrm>
          <a:prstGeom prst="rect">
            <a:avLst/>
          </a:prstGeom>
        </p:spPr>
      </p:pic>
      <p:pic>
        <p:nvPicPr>
          <p:cNvPr id="6" name="Picture 5" descr="EMC_Ro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987919"/>
            <a:ext cx="7550727" cy="5096536"/>
          </a:xfrm>
          <a:prstGeom prst="rect">
            <a:avLst/>
          </a:prstGeom>
        </p:spPr>
      </p:pic>
      <p:pic>
        <p:nvPicPr>
          <p:cNvPr id="7" name="Picture 6" descr="EMC_is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07" y="1600200"/>
            <a:ext cx="7291593" cy="46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2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 Usage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507182"/>
            <a:ext cx="8229600" cy="6189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Average data product access rate: 4-6 per hour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7" name="Picture 6" descr="2010-01-01_All_hourlysumm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2524"/>
          <a:stretch/>
        </p:blipFill>
        <p:spPr>
          <a:xfrm>
            <a:off x="34636" y="2101273"/>
            <a:ext cx="9118284" cy="32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4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FDSN WG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Approval of 2013 WG III </a:t>
            </a:r>
            <a:r>
              <a:rPr lang="en-US" dirty="0" smtClean="0"/>
              <a:t>Minutes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Review of Charter for WG III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coordinate the production of standard products and the methods for producing these products,</a:t>
            </a:r>
          </a:p>
          <a:p>
            <a:pPr lvl="1"/>
            <a:r>
              <a:rPr lang="en-US" dirty="0"/>
              <a:t>Will coordinate the identification, development and/or distribution of standard software applications used to acquire, manage, distribute, and use data from FDSN data centers,</a:t>
            </a:r>
          </a:p>
          <a:p>
            <a:pPr lvl="1"/>
            <a:r>
              <a:rPr lang="en-US" dirty="0"/>
              <a:t>Will coordinate the development and adoption of standards for services, including web services and other data center services, that are supported and deployed at FDSN centers.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2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 Usage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507182"/>
            <a:ext cx="8229600" cy="6189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Peak activity is event-related, e.g. 2015-5-25 Nepal M 7.8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6" name="Picture 5" descr="2015-04-24_2015-05-02_Nepal_2015_hourlysumm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2652"/>
          <a:stretch/>
        </p:blipFill>
        <p:spPr>
          <a:xfrm>
            <a:off x="16163" y="2055089"/>
            <a:ext cx="9130448" cy="32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9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FDSN Digital Object Identifiers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IRIS has revamped the FDSN Network pages significantly</a:t>
            </a:r>
          </a:p>
          <a:p>
            <a:pPr lvl="1"/>
            <a:r>
              <a:rPr lang="en-US" dirty="0" smtClean="0"/>
              <a:t>Off of Oracle and into </a:t>
            </a:r>
            <a:r>
              <a:rPr lang="en-US" dirty="0" err="1" smtClean="0"/>
              <a:t>PostgreSQL</a:t>
            </a:r>
            <a:endParaRPr lang="en-US" dirty="0" smtClean="0"/>
          </a:p>
          <a:p>
            <a:pPr lvl="1"/>
            <a:r>
              <a:rPr lang="en-US" dirty="0" smtClean="0"/>
              <a:t>The FDSN is totally isolated from DMC operations through a dedicated virtual machine</a:t>
            </a:r>
          </a:p>
          <a:p>
            <a:r>
              <a:rPr lang="en-US" dirty="0" smtClean="0"/>
              <a:t>Requesting a Network Code</a:t>
            </a:r>
          </a:p>
          <a:p>
            <a:pPr lvl="1"/>
            <a:r>
              <a:rPr lang="en-US" dirty="0">
                <a:hlinkClick r:id="rId2"/>
              </a:rPr>
              <a:t>http://www.fdsn.org/networks/request/perm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Now has a section related to NETWORK CITATIONS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Totally FDSN Branding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8290"/>
            <a:ext cx="9144000" cy="23703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9191" y="1570244"/>
            <a:ext cx="6224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http://</a:t>
            </a:r>
            <a:r>
              <a:rPr lang="en-US" sz="2400" b="1" dirty="0" err="1"/>
              <a:t>www.fdsn.org</a:t>
            </a:r>
            <a:r>
              <a:rPr lang="en-US" sz="2400" b="1" dirty="0"/>
              <a:t>/networks/request/perm/</a:t>
            </a:r>
          </a:p>
        </p:txBody>
      </p:sp>
    </p:spTree>
    <p:extLst>
      <p:ext uri="{BB962C8B-B14F-4D97-AF65-F5344CB8AC3E}">
        <p14:creationId xmlns:p14="http://schemas.microsoft.com/office/powerpoint/2010/main" val="54943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Previous information is now augmented with Network Citation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492815"/>
            <a:ext cx="88011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FDSN </a:t>
            </a:r>
            <a:r>
              <a:rPr lang="en-US" dirty="0"/>
              <a:t>Networks Page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err="1"/>
              <a:t>fdsn.org</a:t>
            </a:r>
            <a:r>
              <a:rPr lang="en-US" dirty="0"/>
              <a:t>/networks/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63" y="1581352"/>
            <a:ext cx="7057067" cy="491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Landing Page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3" y="1436523"/>
            <a:ext cx="7221826" cy="50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9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Stations lists and maps generated dynamically using  FDSN services if </a:t>
            </a:r>
            <a:r>
              <a:rPr lang="en-US" sz="2800" dirty="0" err="1" smtClean="0"/>
              <a:t>availble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5445"/>
            <a:ext cx="9144000" cy="1965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72" y="2463372"/>
            <a:ext cx="6026727" cy="43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7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Example with Publications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81" y="1578676"/>
            <a:ext cx="6795655" cy="50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7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Next Steps for DOIs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Let people know some exist</a:t>
            </a:r>
          </a:p>
          <a:p>
            <a:r>
              <a:rPr lang="en-US" dirty="0" smtClean="0"/>
              <a:t>IRIS DMC will include DOIs in </a:t>
            </a:r>
            <a:r>
              <a:rPr lang="en-US" dirty="0" err="1" smtClean="0"/>
              <a:t>qurterly</a:t>
            </a:r>
            <a:r>
              <a:rPr lang="en-US" dirty="0" smtClean="0"/>
              <a:t> summaries sent to </a:t>
            </a:r>
          </a:p>
          <a:p>
            <a:pPr lvl="1"/>
            <a:r>
              <a:rPr lang="en-US" dirty="0" smtClean="0"/>
              <a:t>Users receiving data from the IRIS DMC</a:t>
            </a:r>
          </a:p>
          <a:p>
            <a:r>
              <a:rPr lang="en-US" dirty="0" smtClean="0"/>
              <a:t>Permanent networks</a:t>
            </a:r>
          </a:p>
          <a:p>
            <a:pPr lvl="1"/>
            <a:r>
              <a:rPr lang="en-US" dirty="0" smtClean="0"/>
              <a:t>366 network codes assigned</a:t>
            </a:r>
          </a:p>
          <a:p>
            <a:pPr lvl="1"/>
            <a:r>
              <a:rPr lang="en-US" dirty="0" smtClean="0"/>
              <a:t>22 DOIs </a:t>
            </a:r>
          </a:p>
          <a:p>
            <a:r>
              <a:rPr lang="en-US" dirty="0" smtClean="0"/>
              <a:t>Temporary Networks</a:t>
            </a:r>
          </a:p>
          <a:p>
            <a:pPr lvl="1"/>
            <a:r>
              <a:rPr lang="en-US" dirty="0" smtClean="0"/>
              <a:t>767 network codes assigned</a:t>
            </a:r>
          </a:p>
          <a:p>
            <a:pPr lvl="1"/>
            <a:r>
              <a:rPr lang="en-US" dirty="0" smtClean="0"/>
              <a:t>11 DOIs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1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Review of Existing FDSN Services and needed changes?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/>
              <a:t>(</a:t>
            </a:r>
            <a:r>
              <a:rPr lang="en-US" sz="2000" dirty="0" smtClean="0"/>
              <a:t>Related </a:t>
            </a:r>
            <a:r>
              <a:rPr lang="en-US" sz="2000" dirty="0"/>
              <a:t>to service interfaces not </a:t>
            </a:r>
            <a:r>
              <a:rPr lang="en-US" sz="2000" dirty="0" smtClean="0"/>
              <a:t>XML)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/>
            <a:r>
              <a:rPr lang="en-US" dirty="0" smtClean="0"/>
              <a:t>Event </a:t>
            </a:r>
            <a:r>
              <a:rPr lang="en-US" dirty="0"/>
              <a:t>service modification</a:t>
            </a:r>
          </a:p>
          <a:p>
            <a:pPr marL="285750" indent="-285750"/>
            <a:r>
              <a:rPr lang="en-US" dirty="0"/>
              <a:t>Station service </a:t>
            </a:r>
            <a:r>
              <a:rPr lang="en-US" dirty="0" smtClean="0"/>
              <a:t>modifications</a:t>
            </a:r>
            <a:endParaRPr lang="en-US" sz="1400" dirty="0"/>
          </a:p>
          <a:p>
            <a:pPr marL="285750" indent="-285750"/>
            <a:r>
              <a:rPr lang="en-US" dirty="0" err="1" smtClean="0"/>
              <a:t>Dataselect</a:t>
            </a:r>
            <a:endParaRPr lang="en-US" dirty="0" smtClean="0"/>
          </a:p>
          <a:p>
            <a:pPr marL="578358" lvl="1" indent="-285750"/>
            <a:r>
              <a:rPr lang="en-US" dirty="0" smtClean="0"/>
              <a:t>Match </a:t>
            </a:r>
            <a:r>
              <a:rPr lang="en-US" dirty="0" err="1" smtClean="0"/>
              <a:t>timeseries</a:t>
            </a:r>
            <a:r>
              <a:rPr lang="en-US" dirty="0" smtClean="0"/>
              <a:t> option</a:t>
            </a:r>
            <a:endParaRPr lang="en-US" dirty="0"/>
          </a:p>
          <a:p>
            <a:pPr marL="285750" indent="-285750"/>
            <a:r>
              <a:rPr lang="en-US" dirty="0"/>
              <a:t>Recommendations for New FDSN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err="1" smtClean="0"/>
              <a:t>Timeseries</a:t>
            </a:r>
            <a:r>
              <a:rPr lang="en-US" dirty="0" smtClean="0"/>
              <a:t> as a standard service of the FDSN</a:t>
            </a:r>
          </a:p>
          <a:p>
            <a:pPr lvl="1"/>
            <a:r>
              <a:rPr lang="en-US" dirty="0" smtClean="0"/>
              <a:t>SAC P&amp;Z and RESP service</a:t>
            </a:r>
          </a:p>
          <a:p>
            <a:pPr lvl="1"/>
            <a:r>
              <a:rPr lang="en-US" dirty="0" smtClean="0"/>
              <a:t>Rotation Service</a:t>
            </a:r>
          </a:p>
          <a:p>
            <a:pPr lvl="1"/>
            <a:r>
              <a:rPr lang="en-US" dirty="0" smtClean="0"/>
              <a:t>Metadata changes service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1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FDSN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EIDA </a:t>
            </a:r>
            <a:r>
              <a:rPr lang="en-US" dirty="0" smtClean="0"/>
              <a:t>status </a:t>
            </a:r>
            <a:endParaRPr lang="en-US" dirty="0" smtClean="0"/>
          </a:p>
          <a:p>
            <a:r>
              <a:rPr lang="en-US" dirty="0" smtClean="0"/>
              <a:t>IRIS/US Status</a:t>
            </a:r>
          </a:p>
          <a:p>
            <a:r>
              <a:rPr lang="en-US" dirty="0" smtClean="0"/>
              <a:t>IRIS Plans related to CoopEUS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0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IRIS – US and non-European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Plans to Deploy Services – work started</a:t>
            </a:r>
          </a:p>
          <a:p>
            <a:pPr lvl="1"/>
            <a:r>
              <a:rPr lang="en-US" dirty="0" smtClean="0"/>
              <a:t>Canada, SCEDC, New Zealand</a:t>
            </a:r>
          </a:p>
          <a:p>
            <a:r>
              <a:rPr lang="en-US" dirty="0" smtClean="0"/>
              <a:t>Plan to Deploy Services – no work started</a:t>
            </a:r>
          </a:p>
          <a:p>
            <a:pPr lvl="1"/>
            <a:r>
              <a:rPr lang="en-US" dirty="0" smtClean="0"/>
              <a:t>Mexico, interest in LACSC area</a:t>
            </a:r>
          </a:p>
          <a:p>
            <a:r>
              <a:rPr lang="en-US" dirty="0" smtClean="0"/>
              <a:t>IRIS CoopEUS Activities</a:t>
            </a:r>
          </a:p>
          <a:p>
            <a:pPr lvl="1"/>
            <a:r>
              <a:rPr lang="en-US" dirty="0" smtClean="0"/>
              <a:t>Plan to hold workshop to promote Federated Centers in Western Pacific and SE, NE, Central Asia</a:t>
            </a:r>
          </a:p>
          <a:p>
            <a:pPr lvl="1"/>
            <a:r>
              <a:rPr lang="en-US" dirty="0" smtClean="0"/>
              <a:t>CAS, CENC, KMA (Korea), Japan, Taiwan, New Zealand, several partners in SE Asia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5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dirty="0" smtClean="0"/>
              <a:t>IRIS Federator:</a:t>
            </a:r>
            <a:br>
              <a:rPr lang="en-US" dirty="0" smtClean="0"/>
            </a:br>
            <a:r>
              <a:rPr lang="en-US" sz="4400" dirty="0" smtClean="0"/>
              <a:t>Facilitating cross-center data access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35" y="1600200"/>
            <a:ext cx="884381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FDSN </a:t>
            </a:r>
            <a:r>
              <a:rPr lang="en-US" sz="2200" dirty="0" err="1" smtClean="0"/>
              <a:t>dataselect</a:t>
            </a:r>
            <a:r>
              <a:rPr lang="en-US" sz="2200" dirty="0" smtClean="0"/>
              <a:t> and station services running at 13 data centers </a:t>
            </a:r>
          </a:p>
          <a:p>
            <a:pPr marL="0" indent="0">
              <a:buNone/>
            </a:pPr>
            <a:r>
              <a:rPr lang="en-US" sz="2200" dirty="0" smtClean="0"/>
              <a:t>(more coming):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IUGG/IASPEI 2015 - FDSN WG III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5456"/>
            <a:ext cx="9144000" cy="4465201"/>
          </a:xfrm>
          <a:prstGeom prst="rect">
            <a:avLst/>
          </a:prstGeom>
        </p:spPr>
      </p:pic>
      <p:pic>
        <p:nvPicPr>
          <p:cNvPr id="6" name="Picture 5" descr="IPGP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34" y="3827897"/>
            <a:ext cx="315626" cy="347188"/>
          </a:xfrm>
          <a:prstGeom prst="rect">
            <a:avLst/>
          </a:prstGeom>
        </p:spPr>
      </p:pic>
      <p:pic>
        <p:nvPicPr>
          <p:cNvPr id="8" name="Picture 7" descr="st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02" y="3767991"/>
            <a:ext cx="149168" cy="1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IRIS Federator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0"/>
            <a:ext cx="8583071" cy="485069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Two main components:</a:t>
            </a:r>
          </a:p>
          <a:p>
            <a:r>
              <a:rPr lang="en-US" dirty="0" smtClean="0"/>
              <a:t>Composite catalog of time series channels</a:t>
            </a:r>
          </a:p>
          <a:p>
            <a:pPr lvl="1"/>
            <a:r>
              <a:rPr lang="en-US" dirty="0" smtClean="0"/>
              <a:t>Updated nightly</a:t>
            </a:r>
          </a:p>
          <a:p>
            <a:r>
              <a:rPr lang="en-US" dirty="0" smtClean="0"/>
              <a:t>Service for querying the catalog:</a:t>
            </a:r>
          </a:p>
          <a:p>
            <a:pPr marL="400050" lvl="1" indent="0">
              <a:buNone/>
            </a:pPr>
            <a:r>
              <a:rPr lang="en-US" dirty="0" smtClean="0"/>
              <a:t>	</a:t>
            </a:r>
            <a:r>
              <a:rPr lang="en-US" sz="2200" dirty="0" smtClean="0"/>
              <a:t>http://</a:t>
            </a:r>
            <a:r>
              <a:rPr lang="en-US" sz="2200" dirty="0" err="1" smtClean="0"/>
              <a:t>service.iris.edu</a:t>
            </a:r>
            <a:r>
              <a:rPr lang="en-US" sz="2200" dirty="0" smtClean="0"/>
              <a:t>/</a:t>
            </a:r>
            <a:r>
              <a:rPr lang="en-US" sz="2200" dirty="0" err="1" smtClean="0"/>
              <a:t>irisws</a:t>
            </a:r>
            <a:r>
              <a:rPr lang="en-US" sz="2200" dirty="0" smtClean="0"/>
              <a:t>/</a:t>
            </a:r>
            <a:r>
              <a:rPr lang="en-US" sz="2200" dirty="0" err="1" smtClean="0"/>
              <a:t>fedcatalog</a:t>
            </a:r>
            <a:r>
              <a:rPr lang="en-US" sz="2200" dirty="0" smtClean="0"/>
              <a:t>/1/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err="1" smtClean="0"/>
              <a:t>fedcatalog</a:t>
            </a:r>
            <a:r>
              <a:rPr lang="en-US" dirty="0" smtClean="0"/>
              <a:t> service is designed support client-side federation.  The user’s data collection software contacts each center directly to retrieve data.  Time series and related metadata do not flow through a central node.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smtClean="0"/>
              <a:t>Federation capability is being integrated into DMC tools</a:t>
            </a:r>
            <a:r>
              <a:rPr lang="en-US" dirty="0"/>
              <a:t> </a:t>
            </a:r>
            <a:r>
              <a:rPr lang="en-US" dirty="0" smtClean="0"/>
              <a:t>and community-developed toolkits.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IUGG/IASPEI 2015 - FDSN WG III</a:t>
            </a:r>
          </a:p>
        </p:txBody>
      </p:sp>
    </p:spTree>
    <p:extLst>
      <p:ext uri="{BB962C8B-B14F-4D97-AF65-F5344CB8AC3E}">
        <p14:creationId xmlns:p14="http://schemas.microsoft.com/office/powerpoint/2010/main" val="221509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IRIS Federator</a:t>
            </a:r>
            <a:br>
              <a:rPr lang="en-US" dirty="0" smtClean="0"/>
            </a:br>
            <a:r>
              <a:rPr lang="en-US" dirty="0" smtClean="0"/>
              <a:t>Removing duplicates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0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By default, but can be overridden, the IRIS Federator removes any duplicated channels in a result set as a service to the user.  This is implemented using a flexible set of rules and is </a:t>
            </a:r>
            <a:r>
              <a:rPr lang="en-US" i="1" dirty="0" smtClean="0"/>
              <a:t>used to direct data requests to the primary data centers whenever possible.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 smtClean="0"/>
              <a:t>These rules have greater granularity than </a:t>
            </a:r>
            <a:r>
              <a:rPr lang="en-US" dirty="0" err="1" smtClean="0"/>
              <a:t>NetDC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Rule tests can be network, station, location, channel and/or time window. In the IRIS Federator currently it is by Network and Time only in its early stages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GEOFON: GE		ORFEUS: NL	RESIF: FR</a:t>
            </a:r>
          </a:p>
          <a:p>
            <a:pPr marL="0" indent="0">
              <a:buNone/>
            </a:pPr>
            <a:r>
              <a:rPr lang="en-US" sz="2000" dirty="0" smtClean="0"/>
              <a:t>NCEDC: BK,NC		SED: CH		INGV: MN,IV,GU</a:t>
            </a:r>
          </a:p>
          <a:p>
            <a:pPr marL="0" indent="0">
              <a:buNone/>
            </a:pPr>
            <a:r>
              <a:rPr lang="en-US" sz="2000" dirty="0" smtClean="0"/>
              <a:t>KOERI: KO		BGR: GR		IPGP: G</a:t>
            </a:r>
          </a:p>
          <a:p>
            <a:pPr marL="0" indent="0">
              <a:buNone/>
            </a:pPr>
            <a:r>
              <a:rPr lang="en-US" sz="2000" dirty="0" smtClean="0"/>
              <a:t>LMU: BW			NIEP: RO		USPSC: BL,BR,Y4(2013)</a:t>
            </a:r>
          </a:p>
          <a:p>
            <a:pPr marL="0" indent="0">
              <a:buNone/>
            </a:pPr>
            <a:r>
              <a:rPr lang="en-US" sz="2000" dirty="0" smtClean="0"/>
              <a:t>IRIS: many other permanent and temporary networks/experiments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IUGG/IASPEI 2015 - FDSN WG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5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2193</TotalTime>
  <Words>1374</Words>
  <Application>Microsoft Macintosh PowerPoint</Application>
  <PresentationFormat>On-screen Show (4:3)</PresentationFormat>
  <Paragraphs>294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Module</vt:lpstr>
      <vt:lpstr>FDSN Working Group III Agenda</vt:lpstr>
      <vt:lpstr>FDSN Working Group III Agenda (cont)</vt:lpstr>
      <vt:lpstr>FDSN WG III</vt:lpstr>
      <vt:lpstr>Review of Existing FDSN Services and needed changes?  (Related to service interfaces not XML)</vt:lpstr>
      <vt:lpstr>Status of FDSN Services</vt:lpstr>
      <vt:lpstr>IRIS – US and non-European Services</vt:lpstr>
      <vt:lpstr>IRIS Federator: Facilitating cross-center data access</vt:lpstr>
      <vt:lpstr>IRIS Federator Overview</vt:lpstr>
      <vt:lpstr>IRIS Federator Removing duplicates</vt:lpstr>
      <vt:lpstr>Demonstration of Federator – Internet Willing</vt:lpstr>
      <vt:lpstr>Current Status in Europe related to a Federator/Moderator</vt:lpstr>
      <vt:lpstr>Developing an FDSN Federator</vt:lpstr>
      <vt:lpstr>Quality Assurance</vt:lpstr>
      <vt:lpstr>What is MUSTANG?</vt:lpstr>
      <vt:lpstr>The MUSTANG System</vt:lpstr>
      <vt:lpstr>MUSTANG  46 Metrics Available</vt:lpstr>
      <vt:lpstr>service.iris.edu/mustang/</vt:lpstr>
      <vt:lpstr>MUSTANG Web Services </vt:lpstr>
      <vt:lpstr>Automated Text Reports for internal analyst use</vt:lpstr>
      <vt:lpstr>  Example: Response Error Found Using the                    pct_below_nlnm Metric </vt:lpstr>
      <vt:lpstr>Example: Data Completeness</vt:lpstr>
      <vt:lpstr>Example: Channel Orientation Analysis </vt:lpstr>
      <vt:lpstr>Network Operator Reports</vt:lpstr>
      <vt:lpstr>What is MUSTANG’s biggest challenge</vt:lpstr>
      <vt:lpstr>QA Efforts within EIDA</vt:lpstr>
      <vt:lpstr>Data Products</vt:lpstr>
      <vt:lpstr>Higher level data products</vt:lpstr>
      <vt:lpstr>EMC 3D Visualization </vt:lpstr>
      <vt:lpstr>Data Product Usage</vt:lpstr>
      <vt:lpstr>Data Product Usage</vt:lpstr>
      <vt:lpstr>FDSN Digital Object Identifiers</vt:lpstr>
      <vt:lpstr>Totally FDSN Branding</vt:lpstr>
      <vt:lpstr>Previous information is now augmented with Network Citation</vt:lpstr>
      <vt:lpstr>FDSN Networks Page http://fdsn.org/networks/</vt:lpstr>
      <vt:lpstr>Example Landing Page</vt:lpstr>
      <vt:lpstr>Stations lists and maps generated dynamically using  FDSN services if availble</vt:lpstr>
      <vt:lpstr>Another Example with Publications</vt:lpstr>
      <vt:lpstr>Important Next Steps for DOIs</vt:lpstr>
    </vt:vector>
  </TitlesOfParts>
  <Company>IRIS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Improvements in Data Quality, Integration and Reliability: New Developments at the IRIS DMC</dc:title>
  <dc:creator>Tim Ahern</dc:creator>
  <cp:lastModifiedBy>Tim Ahern</cp:lastModifiedBy>
  <cp:revision>205</cp:revision>
  <dcterms:created xsi:type="dcterms:W3CDTF">2015-05-26T21:31:58Z</dcterms:created>
  <dcterms:modified xsi:type="dcterms:W3CDTF">2015-06-29T09:24:52Z</dcterms:modified>
</cp:coreProperties>
</file>